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3" r:id="rId6"/>
    <p:sldId id="264" r:id="rId7"/>
    <p:sldId id="266" r:id="rId8"/>
    <p:sldId id="267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A41A1-1DE0-6E40-B39B-1CDF00DFF5A9}" type="datetimeFigureOut">
              <a:rPr lang="en-US" smtClean="0"/>
              <a:t>17-08-22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A252-41A2-0F4A-A31E-136E7EF7B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20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4A4FA-1278-884E-BD17-6D3CA4142FF9}" type="datetimeFigureOut">
              <a:rPr lang="en-US" smtClean="0"/>
              <a:t>17-08-22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796FC-3B7A-7B4D-9731-4848CE291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52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560C-464A-7D45-86BA-E5D4512BB52B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702A-A72A-2747-844D-EA7E55452306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F4-434C-6B4A-AF71-866F9294497D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1010-3385-BC4E-8336-64405FC92A48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B76D-6AB6-754C-9B23-BB8D0AB2F811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228F-A1E2-CA42-89BE-9818C7E792DF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5FCE-B30D-6847-9D9E-ACE7B04D97A8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2924-467A-A648-8CB4-5C6D08AD97ED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43E4-35E6-804B-A339-0C016AEB0027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59B2-9057-1641-90A2-2F0C7E8CA40E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7D5E-F713-BE49-9965-808D69503695}" type="datetime2">
              <a:rPr lang="en-CA" smtClean="0"/>
              <a:t>Tuesday, August 22,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0F57AA-B2B7-4240-BDA1-C30D3871F20F}" type="datetime2">
              <a:rPr lang="en-CA" smtClean="0"/>
              <a:t>Tuesday, August 22,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/>
              <a:t>Worksafenb</a:t>
            </a:r>
            <a:r>
              <a:rPr lang="en-US" sz="4000" dirty="0" smtClean="0"/>
              <a:t> taskforce: stakeholder focus group - employers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NB Chambers of Commerce</a:t>
            </a:r>
          </a:p>
          <a:p>
            <a:endParaRPr lang="en-US" dirty="0" smtClean="0"/>
          </a:p>
          <a:p>
            <a:pPr algn="r"/>
            <a:r>
              <a:rPr lang="en-US" dirty="0" smtClean="0"/>
              <a:t>Presented by Krista Ross, </a:t>
            </a:r>
          </a:p>
          <a:p>
            <a:pPr algn="r"/>
            <a:r>
              <a:rPr lang="en-US" dirty="0" smtClean="0"/>
              <a:t>Fredericton Chamber of Commerce</a:t>
            </a:r>
          </a:p>
          <a:p>
            <a:pPr algn="r"/>
            <a:r>
              <a:rPr lang="en-US" dirty="0" smtClean="0"/>
              <a:t>24 August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9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Escalating Business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WSNB premiums just one of the increasing costs to business in NB</a:t>
            </a:r>
          </a:p>
          <a:p>
            <a:pPr lvl="1"/>
            <a:r>
              <a:rPr lang="en-US" dirty="0" smtClean="0"/>
              <a:t>Since 2015: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Combined with minimal economic growth over the past decade, SMEs are tapped out</a:t>
            </a:r>
          </a:p>
          <a:p>
            <a:pPr lvl="1"/>
            <a:r>
              <a:rPr lang="en-US" dirty="0" smtClean="0"/>
              <a:t>No money left to reinvest in business, create jobs,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55046"/>
              </p:ext>
            </p:extLst>
          </p:nvPr>
        </p:nvGraphicFramePr>
        <p:xfrm>
          <a:off x="1136316" y="2653632"/>
          <a:ext cx="6964948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82474"/>
                <a:gridCol w="3482474"/>
              </a:tblGrid>
              <a:tr h="326955">
                <a:tc>
                  <a:txBody>
                    <a:bodyPr/>
                    <a:lstStyle/>
                    <a:p>
                      <a:r>
                        <a:rPr lang="en-US" dirty="0" smtClean="0"/>
                        <a:t>Gas &amp; diesel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 rate</a:t>
                      </a:r>
                      <a:endParaRPr lang="en-US" dirty="0"/>
                    </a:p>
                  </a:txBody>
                  <a:tcPr/>
                </a:tc>
              </a:tr>
              <a:tr h="564332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federal tax planning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changes (2018)</a:t>
                      </a:r>
                      <a:endParaRPr lang="en-US" dirty="0"/>
                    </a:p>
                  </a:txBody>
                  <a:tcPr/>
                </a:tc>
              </a:tr>
              <a:tr h="326955">
                <a:tc>
                  <a:txBody>
                    <a:bodyPr/>
                    <a:lstStyle/>
                    <a:p>
                      <a:r>
                        <a:rPr lang="en-US" dirty="0" smtClean="0"/>
                        <a:t>Land transfer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WorkSafeNB</a:t>
                      </a:r>
                      <a:r>
                        <a:rPr lang="en-US" baseline="0" dirty="0" smtClean="0"/>
                        <a:t> (2017 &amp; 2018)</a:t>
                      </a:r>
                      <a:endParaRPr lang="en-US" dirty="0"/>
                    </a:p>
                  </a:txBody>
                  <a:tcPr/>
                </a:tc>
              </a:tr>
              <a:tr h="326955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Carbon tax (2018)</a:t>
                      </a:r>
                      <a:endParaRPr lang="en-US" dirty="0"/>
                    </a:p>
                  </a:txBody>
                  <a:tcPr/>
                </a:tc>
              </a:tr>
              <a:tr h="326955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r>
                        <a:rPr lang="en-US" baseline="0" dirty="0" smtClean="0"/>
                        <a:t> 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Statutory</a:t>
                      </a:r>
                      <a:r>
                        <a:rPr lang="en-US" baseline="0" dirty="0" smtClean="0"/>
                        <a:t> holiday (2018)</a:t>
                      </a:r>
                      <a:endParaRPr lang="en-US" dirty="0"/>
                    </a:p>
                  </a:txBody>
                  <a:tcPr/>
                </a:tc>
              </a:tr>
              <a:tr h="326955">
                <a:tc>
                  <a:txBody>
                    <a:bodyPr/>
                    <a:lstStyle/>
                    <a:p>
                      <a:r>
                        <a:rPr lang="en-US" dirty="0" smtClean="0"/>
                        <a:t>HST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CPP</a:t>
                      </a:r>
                      <a:r>
                        <a:rPr lang="en-US" baseline="0" dirty="0" smtClean="0"/>
                        <a:t> (2019)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Remain Sustainable, Workers Compensation Has to Work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Workers’ compensation must provide fair and adequate compensation to injured workers while not damaging the competitiveness of NB businesses</a:t>
            </a:r>
          </a:p>
          <a:p>
            <a:endParaRPr lang="en-US" dirty="0" smtClean="0"/>
          </a:p>
          <a:p>
            <a:r>
              <a:rPr lang="en-US" dirty="0" smtClean="0"/>
              <a:t>Cooperation between workers and employers have made workplaces safer </a:t>
            </a:r>
            <a:r>
              <a:rPr lang="en-US" dirty="0" smtClean="0">
                <a:sym typeface="Wingdings"/>
              </a:rPr>
              <a:t> leading to steadily decreasing premiums since 2010 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Lower injury rates (and premiums) mean that employers can reinvest in the business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create jobs, add hours, etc.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Business is nervous that there’s no mechanism to get costs to the system back under control</a:t>
            </a:r>
          </a:p>
          <a:p>
            <a:endParaRPr lang="en-US" dirty="0" smtClean="0"/>
          </a:p>
          <a:p>
            <a:r>
              <a:rPr lang="en-US" dirty="0" smtClean="0"/>
              <a:t>Workplaces are becoming safer (where employers have some control/influence), but this matters much less vis-à-vis the WSNB rate since 2015 legislative changes</a:t>
            </a:r>
          </a:p>
          <a:p>
            <a:pPr lvl="1"/>
            <a:r>
              <a:rPr lang="en-US" dirty="0" smtClean="0"/>
              <a:t>*dropping rates from 2010 to 2015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5 individual appeals alone drove $87M in cost increases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2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053"/>
            <a:ext cx="8229600" cy="1122947"/>
          </a:xfrm>
        </p:spPr>
        <p:txBody>
          <a:bodyPr/>
          <a:lstStyle/>
          <a:p>
            <a:r>
              <a:rPr lang="en-US" dirty="0" smtClean="0"/>
              <a:t>The rate is half of the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05"/>
            <a:ext cx="8229600" cy="516689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cost to business is not only the rate. </a:t>
            </a:r>
          </a:p>
          <a:p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 rate may still be lower than in the early 1990s, but assessable payroll has increased by more than 100% since that time.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Actual cost to business has risen 30% during that same period.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3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4" y="3350173"/>
            <a:ext cx="8939438" cy="3389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9"/>
          <a:stretch/>
        </p:blipFill>
        <p:spPr bwMode="auto">
          <a:xfrm>
            <a:off x="80663" y="433552"/>
            <a:ext cx="8951699" cy="283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8209" y="35565"/>
            <a:ext cx="7805633" cy="364485"/>
          </a:xfrm>
          <a:prstGeom prst="rect">
            <a:avLst/>
          </a:prstGeom>
          <a:noFill/>
        </p:spPr>
        <p:txBody>
          <a:bodyPr wrap="square" lIns="40919" tIns="20460" rIns="40919" bIns="20460" rtlCol="0">
            <a:spAutoFit/>
          </a:bodyPr>
          <a:lstStyle/>
          <a:p>
            <a:pPr algn="ctr"/>
            <a:r>
              <a:rPr lang="en-US" sz="2100" b="1" dirty="0"/>
              <a:t>New Brunswick Assessable Payroll – 1990 - 2017</a:t>
            </a:r>
            <a:endParaRPr lang="en-US" sz="2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22324" y="1243782"/>
            <a:ext cx="433646" cy="149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0919" tIns="20460" rIns="40919" bIns="20460" rtlCol="0">
            <a:spAutoFit/>
          </a:bodyPr>
          <a:lstStyle/>
          <a:p>
            <a:pPr algn="ctr"/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$4.47 B</a:t>
            </a:r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39148" y="1412861"/>
            <a:ext cx="0" cy="281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47068" y="269415"/>
            <a:ext cx="433646" cy="149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0919" tIns="20460" rIns="40919" bIns="20460" rtlCol="0">
            <a:spAutoFit/>
          </a:bodyPr>
          <a:lstStyle/>
          <a:p>
            <a:pPr algn="ctr"/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$9.1 B</a:t>
            </a:r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663891" y="444529"/>
            <a:ext cx="0" cy="140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33804" y="3704897"/>
            <a:ext cx="371697" cy="149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0919" tIns="20460" rIns="40919" bIns="20460" rtlCol="0">
            <a:spAutoFit/>
          </a:bodyPr>
          <a:lstStyle/>
          <a:p>
            <a:pPr algn="ctr"/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$2.25</a:t>
            </a:r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19653" y="3880011"/>
            <a:ext cx="0" cy="1409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09017" y="4414345"/>
            <a:ext cx="371697" cy="149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0919" tIns="20460" rIns="40919" bIns="20460" rtlCol="0">
            <a:spAutoFit/>
          </a:bodyPr>
          <a:lstStyle/>
          <a:p>
            <a:pPr algn="ctr"/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$1.48</a:t>
            </a:r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694866" y="4589459"/>
            <a:ext cx="0" cy="1409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70754"/>
              </p:ext>
            </p:extLst>
          </p:nvPr>
        </p:nvGraphicFramePr>
        <p:xfrm>
          <a:off x="1009905" y="1576552"/>
          <a:ext cx="6343798" cy="2711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1483"/>
                <a:gridCol w="1353821"/>
                <a:gridCol w="2095199"/>
                <a:gridCol w="1863295"/>
              </a:tblGrid>
              <a:tr h="99462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Year</a:t>
                      </a:r>
                      <a:endParaRPr lang="en-US" sz="900" b="1" dirty="0"/>
                    </a:p>
                  </a:txBody>
                  <a:tcPr marL="37170" marR="37170" marT="23648" marB="23648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Rate</a:t>
                      </a:r>
                      <a:endParaRPr lang="en-US" sz="900" b="1" dirty="0"/>
                    </a:p>
                  </a:txBody>
                  <a:tcPr marL="37170" marR="37170" marT="23648" marB="23648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Assessable payroll</a:t>
                      </a:r>
                      <a:endParaRPr lang="en-US" sz="900" b="1" dirty="0"/>
                    </a:p>
                  </a:txBody>
                  <a:tcPr marL="37170" marR="37170" marT="23648" marB="23648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$ paid in Assessments</a:t>
                      </a:r>
                      <a:endParaRPr lang="en-US" sz="900" b="1" dirty="0"/>
                    </a:p>
                  </a:txBody>
                  <a:tcPr marL="37170" marR="37170" marT="23648" marB="23648" anchor="ctr">
                    <a:solidFill>
                      <a:srgbClr val="92D050"/>
                    </a:solidFill>
                  </a:tcPr>
                </a:tc>
              </a:tr>
              <a:tr h="82711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1992 *</a:t>
                      </a:r>
                      <a:endParaRPr lang="en-US" sz="900" dirty="0"/>
                    </a:p>
                  </a:txBody>
                  <a:tcPr marL="37170" marR="37170" marT="23648" marB="236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$2.25</a:t>
                      </a:r>
                      <a:endParaRPr lang="en-US" sz="900" dirty="0"/>
                    </a:p>
                  </a:txBody>
                  <a:tcPr marL="37170" marR="37170" marT="23648" marB="236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$4,446,000,000</a:t>
                      </a:r>
                      <a:endParaRPr lang="en-US" sz="900" dirty="0"/>
                    </a:p>
                  </a:txBody>
                  <a:tcPr marL="37170" marR="37170" marT="23648" marB="236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$101,250,000</a:t>
                      </a:r>
                      <a:endParaRPr lang="en-US" sz="900" dirty="0"/>
                    </a:p>
                  </a:txBody>
                  <a:tcPr marL="37170" marR="37170" marT="23648" marB="23648" anchor="ctr"/>
                </a:tc>
              </a:tr>
              <a:tr h="88993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2017</a:t>
                      </a:r>
                      <a:endParaRPr lang="en-US" sz="900" dirty="0"/>
                    </a:p>
                  </a:txBody>
                  <a:tcPr marL="37170" marR="37170" marT="23648" marB="236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$1.48</a:t>
                      </a:r>
                      <a:endParaRPr lang="en-US" sz="900" dirty="0"/>
                    </a:p>
                  </a:txBody>
                  <a:tcPr marL="37170" marR="37170" marT="23648" marB="23648" anchor="ctr"/>
                </a:tc>
                <a:tc>
                  <a:txBody>
                    <a:bodyPr/>
                    <a:lstStyle/>
                    <a:p>
                      <a:pPr marL="0" marR="0" indent="0" algn="ctr" defTabSz="20427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$9,100,000,000 **</a:t>
                      </a:r>
                    </a:p>
                  </a:txBody>
                  <a:tcPr marL="37170" marR="37170" marT="23648" marB="236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$131,000,000</a:t>
                      </a:r>
                      <a:endParaRPr lang="en-US" sz="900" dirty="0"/>
                    </a:p>
                  </a:txBody>
                  <a:tcPr marL="37170" marR="37170" marT="23648" marB="23648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691" y="787205"/>
            <a:ext cx="7805633" cy="364485"/>
          </a:xfrm>
          <a:prstGeom prst="rect">
            <a:avLst/>
          </a:prstGeom>
          <a:noFill/>
        </p:spPr>
        <p:txBody>
          <a:bodyPr wrap="square" lIns="40919" tIns="20460" rIns="40919" bIns="20460" rtlCol="0">
            <a:spAutoFit/>
          </a:bodyPr>
          <a:lstStyle/>
          <a:p>
            <a:pPr algn="ctr"/>
            <a:r>
              <a:rPr lang="en-US" sz="2100" b="1" dirty="0"/>
              <a:t>New Brunswick Assessable Payroll and Rate Comparison</a:t>
            </a:r>
            <a:endParaRPr lang="en-US" sz="2100" b="1" dirty="0"/>
          </a:p>
        </p:txBody>
      </p:sp>
      <p:sp>
        <p:nvSpPr>
          <p:cNvPr id="4" name="Right Brace 3"/>
          <p:cNvSpPr/>
          <p:nvPr/>
        </p:nvSpPr>
        <p:spPr>
          <a:xfrm>
            <a:off x="7452650" y="2601311"/>
            <a:ext cx="247798" cy="1655379"/>
          </a:xfrm>
          <a:prstGeom prst="rightBrace">
            <a:avLst/>
          </a:prstGeom>
          <a:noFill/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0919" tIns="20460" rIns="40919" bIns="20460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93372" y="2995449"/>
            <a:ext cx="836318" cy="872316"/>
          </a:xfrm>
          <a:prstGeom prst="rect">
            <a:avLst/>
          </a:prstGeom>
          <a:noFill/>
        </p:spPr>
        <p:txBody>
          <a:bodyPr wrap="square" lIns="40919" tIns="20460" rIns="40919" bIns="20460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30% Increase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898" y="4847896"/>
            <a:ext cx="7805633" cy="964649"/>
          </a:xfrm>
          <a:prstGeom prst="rect">
            <a:avLst/>
          </a:prstGeom>
          <a:noFill/>
        </p:spPr>
        <p:txBody>
          <a:bodyPr wrap="square" lIns="40919" tIns="20460" rIns="40919" bIns="20460" rtlCol="0">
            <a:spAutoFit/>
          </a:bodyPr>
          <a:lstStyle/>
          <a:p>
            <a:r>
              <a:rPr lang="en-US" sz="2000" dirty="0"/>
              <a:t>* 1992 was the highest premium paid in the past 30 years</a:t>
            </a:r>
          </a:p>
          <a:p>
            <a:pPr marL="255746" indent="-255746">
              <a:buFont typeface="Arial" charset="0"/>
              <a:buChar char="•"/>
            </a:pPr>
            <a:endParaRPr lang="en-US" sz="2000" dirty="0"/>
          </a:p>
          <a:p>
            <a:r>
              <a:rPr lang="en-US" sz="2000" dirty="0"/>
              <a:t>** Estimated based on WorkSafeNB projections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7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Self-Insured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alarming trend with self-insured employers </a:t>
            </a:r>
            <a:r>
              <a:rPr lang="mr-IN" dirty="0" smtClean="0"/>
              <a:t>–</a:t>
            </a:r>
            <a:r>
              <a:rPr lang="en-CA" dirty="0" smtClean="0"/>
              <a:t> primarily the Government of New Brunswick</a:t>
            </a:r>
          </a:p>
          <a:p>
            <a:endParaRPr lang="en-CA" dirty="0" smtClean="0"/>
          </a:p>
          <a:p>
            <a:r>
              <a:rPr lang="en-CA" dirty="0" smtClean="0"/>
              <a:t>Frequency rate more than 2.5 times that of assessed employers</a:t>
            </a:r>
          </a:p>
          <a:p>
            <a:endParaRPr lang="en-CA" dirty="0" smtClean="0"/>
          </a:p>
          <a:p>
            <a:r>
              <a:rPr lang="en-CA" dirty="0" smtClean="0"/>
              <a:t>Concerned about cost to the Province coffers, increased debt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5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19" y="1221828"/>
            <a:ext cx="9144000" cy="563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/>
          <p:nvPr/>
        </p:nvSpPr>
        <p:spPr>
          <a:xfrm>
            <a:off x="1288678" y="475730"/>
            <a:ext cx="7031265" cy="64721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lIns="40916" tIns="20458" rIns="40916" bIns="2045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Frequency rate for </a:t>
            </a:r>
            <a:r>
              <a:rPr lang="en-US" sz="2000" b="1" dirty="0"/>
              <a:t>self </a:t>
            </a:r>
            <a:r>
              <a:rPr lang="en-US" sz="2000" b="1" dirty="0"/>
              <a:t>insured is more than 2.5 times assessed employers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5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Procedure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WCAT superseding/setting board policy with decisions</a:t>
            </a:r>
          </a:p>
          <a:p>
            <a:pPr lvl="1"/>
            <a:r>
              <a:rPr lang="en-US" dirty="0" smtClean="0"/>
              <a:t>In our view, the WSNB board is in the best position to set policy </a:t>
            </a:r>
            <a:r>
              <a:rPr lang="mr-IN" dirty="0" smtClean="0"/>
              <a:t>–</a:t>
            </a:r>
            <a:r>
              <a:rPr lang="en-US" dirty="0" smtClean="0"/>
              <a:t> they have the fullest perspective on the system</a:t>
            </a:r>
          </a:p>
          <a:p>
            <a:pPr lvl="2"/>
            <a:r>
              <a:rPr lang="en-US" dirty="0" smtClean="0"/>
              <a:t>Impact on employees/employers; history of maintaining a sustainable system; reasoning behind policies</a:t>
            </a:r>
          </a:p>
          <a:p>
            <a:r>
              <a:rPr lang="en-US" dirty="0" smtClean="0"/>
              <a:t>WCAT interpreting legislation and policy with no regard for the sustainability of the system</a:t>
            </a:r>
          </a:p>
          <a:p>
            <a:r>
              <a:rPr lang="en-US" dirty="0" smtClean="0"/>
              <a:t>Timing - setting the rate in the fall leaves employers little time to prepare</a:t>
            </a:r>
          </a:p>
          <a:p>
            <a:pPr lvl="1"/>
            <a:r>
              <a:rPr lang="en-US" dirty="0" smtClean="0"/>
              <a:t>Which is more important now than ever given the huge increases in 2017 and pending in 2018.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15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2924</TotalTime>
  <Words>537</Words>
  <Application>Microsoft Macintosh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Worksafenb taskforce: stakeholder focus group - employers</vt:lpstr>
      <vt:lpstr>To Remain Sustainable, Workers Compensation Has to Work for Everyone</vt:lpstr>
      <vt:lpstr>Loss of control</vt:lpstr>
      <vt:lpstr>The rate is half of the equation</vt:lpstr>
      <vt:lpstr>PowerPoint Presentation</vt:lpstr>
      <vt:lpstr>PowerPoint Presentation</vt:lpstr>
      <vt:lpstr>Self-Insured Employers</vt:lpstr>
      <vt:lpstr>PowerPoint Presentation</vt:lpstr>
      <vt:lpstr>Process and Procedure Issues</vt:lpstr>
      <vt:lpstr>Escalating Business Costs</vt:lpstr>
    </vt:vector>
  </TitlesOfParts>
  <Company>Chamber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Worksafenb taskforce: stakeholder focus group - employers</dc:title>
  <dc:creator>Morgan Peters</dc:creator>
  <cp:lastModifiedBy>Morgan Peters</cp:lastModifiedBy>
  <cp:revision>10</cp:revision>
  <cp:lastPrinted>2017-08-22T14:13:49Z</cp:lastPrinted>
  <dcterms:created xsi:type="dcterms:W3CDTF">2017-08-21T16:23:01Z</dcterms:created>
  <dcterms:modified xsi:type="dcterms:W3CDTF">2017-08-23T17:07:37Z</dcterms:modified>
</cp:coreProperties>
</file>